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3" r:id="rId10"/>
    <p:sldId id="261" r:id="rId11"/>
    <p:sldId id="262" r:id="rId12"/>
    <p:sldId id="264" r:id="rId13"/>
    <p:sldId id="269" r:id="rId14"/>
    <p:sldId id="274" r:id="rId15"/>
    <p:sldId id="265" r:id="rId16"/>
    <p:sldId id="266" r:id="rId17"/>
    <p:sldId id="267" r:id="rId18"/>
    <p:sldId id="275" r:id="rId19"/>
    <p:sldId id="276" r:id="rId20"/>
    <p:sldId id="268" r:id="rId21"/>
    <p:sldId id="272" r:id="rId22"/>
    <p:sldId id="273" r:id="rId23"/>
    <p:sldId id="279" r:id="rId24"/>
    <p:sldId id="271" r:id="rId25"/>
    <p:sldId id="278" r:id="rId26"/>
    <p:sldId id="277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33CCCC"/>
    <a:srgbClr val="9966FF"/>
    <a:srgbClr val="F01893"/>
    <a:srgbClr val="B90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8FCDC-C917-4F9B-9F0B-A09C163E1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4099B-F919-4E01-80B8-0393B66A2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25D97-7636-4AEC-847D-C95C749B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A295F-64D2-41E3-B1FC-E15BB338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FF34-29FF-47B2-AEBD-8DFC45E8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7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4FE6A-82B2-4153-93C5-314CD5C2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28C0B-82B4-4F80-BD57-A6C351EBA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A45A8-2057-4221-A483-E955DD95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6E082-A474-4549-A1A6-968EA4FE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A9923-AD2B-4C6F-913C-0B7A2902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9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842A2-2E0B-4FD9-8DD1-7D32F1B76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50CD0-0D4B-44F4-B548-422385A54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DC0EB-C008-4E37-805C-9F89A452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AB42C-92BF-42FC-B1D4-F6522ADC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AB78-D1CB-4DE7-84AB-F79ED695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46333-EA2C-4D8C-9324-D34DAA56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60E0A-A59E-4F76-AEA1-7DC7AA956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5C1D8-4141-40E4-826F-B3C4FF93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8111-CA75-42ED-9735-AAFFFF867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CB331-5AEB-4260-91FC-DCF839BB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1C6E-B080-42F3-9438-FB2F8884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9A058-1A83-477C-8AA2-EAF2E9687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5B4B1-A0E2-4841-8674-FB03E5E4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330C6-02E0-4A03-BFC6-9AA70BC7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E49FA-7BC1-40EB-90DE-D1CD5ECE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7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CCB8-5072-42E2-92C1-350701FF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5AAD7-AB2C-499E-AFFF-3631700A0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C87B4-7749-4834-9E6D-890D4BF14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C9DC9-D7CB-42D3-B6F4-2E6E3EE6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DE297-03F3-4A02-B54E-8A7770CB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9051A-CB1C-44F4-90C9-C3116832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5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CF8E-C64C-4F9D-A5BB-EC11AB3C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C0D14-16BD-421D-AA76-475B15B1E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4109A-1BD1-460B-AA95-7713B29E9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3EA0B-9C2A-4FD2-8C61-C2B98D84E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F03D1-E9FC-4DC6-BA3B-35B3CD99FA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BE3F0-373E-41C5-A950-92A910C2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30407C-6E14-4010-873C-282EC1DC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25CD3-0088-458E-87ED-8632243D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1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B45E-CF21-4BF8-9477-D896A2F4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8D7D7-CA32-4D42-8F25-632911081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A84DE-DD00-496B-8783-83BC4A1D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E6295-ED02-4C70-9CF9-729AC3FB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1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E32CD-C74A-46EE-95B9-69BBB4D3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B530C-C8FB-4CE0-8649-251FB1FB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B30B-7083-49D4-968D-BEE77814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8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9B92-1595-4B50-B38D-AFD85444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5AE41-077D-4DDB-94F9-7A310B09C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F0F5E-5E48-4DFD-843E-7ADB0865A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74A24-56FC-4DF4-B06E-68285A8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7F699-25F5-4040-AF3B-97A0CD0A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EFA7C-C9B0-42B4-8F9D-4410AD5A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DEF8-B620-4282-BD31-89BDC0D3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490E41-56FA-49F8-927A-1DF6D179F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DB05E-694A-4157-8A45-E39A222E0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27660-3CCA-49AB-9511-C9055A2E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6B8D9-AB48-4788-8A7A-30637B4F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866AD-CBF5-4510-BA61-B70E60AD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4F9EB-73AC-4D24-A2EC-04E42248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DCC1C-86E6-4F01-9A85-3ED1C9C40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36191-0E67-4BB1-9F7A-1A2650C20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31BB-3F5C-4214-9FFA-E18F45B21AAC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C3C7A-1C27-401B-A1C8-F394B8093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387AB-1EE8-4753-855A-C07DAA822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EE009-B236-4727-8380-135EFC3F2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rlevelx.com/manuals/color_tables/index.ht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arlyalert.sharepoint.com/:f:/g/EhGMVh-_dY1Cm-bgdvWfsFcB7jzCeA2O2k4B9p6BJLyuCQ?e=guE5Ar" TargetMode="External"/><Relationship Id="rId2" Type="http://schemas.openxmlformats.org/officeDocument/2006/relationships/hyperlink" Target="https://earlyalert.sharepoint.com/:f:/g/EuMWVdUlUvVCtxwNizDKgysB2F69RLSCWXXszj847ACidw?e=kyC4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r.wxjoe.com/ping-60min.txt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lacefiles.redteamwx.com/wind.php" TargetMode="External"/><Relationship Id="rId4" Type="http://schemas.openxmlformats.org/officeDocument/2006/relationships/hyperlink" Target="http://www.spotternetwork.org/feeds/gr-all-no.txt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5djt.com/index.php/all-things-grlevelx" TargetMode="External"/><Relationship Id="rId3" Type="http://schemas.openxmlformats.org/officeDocument/2006/relationships/hyperlink" Target="http://www.redteamwx.com/grlevelx.html" TargetMode="External"/><Relationship Id="rId7" Type="http://schemas.openxmlformats.org/officeDocument/2006/relationships/hyperlink" Target="https://grlevelxusers.com/grlevelx-goodies/?view=category&amp;sort=post_modified" TargetMode="External"/><Relationship Id="rId2" Type="http://schemas.openxmlformats.org/officeDocument/2006/relationships/hyperlink" Target="https://placefilenation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wego.edu/~osscams/placefiles" TargetMode="External"/><Relationship Id="rId5" Type="http://schemas.openxmlformats.org/officeDocument/2006/relationships/hyperlink" Target="https://luker.org/resources/grlevelx/placefiles/" TargetMode="External"/><Relationship Id="rId4" Type="http://schemas.openxmlformats.org/officeDocument/2006/relationships/hyperlink" Target="https://mesonet.agron.iastate.edu/request/grx/" TargetMode="Externa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arlyalert.sharepoint.com/:u:/g/EZnamq8dUUhOnnJhADa3NfYBdbDvyx6OEvVP6tlB2m33HA?e=bM5Nwb" TargetMode="External"/><Relationship Id="rId2" Type="http://schemas.openxmlformats.org/officeDocument/2006/relationships/hyperlink" Target="https://support.allisonhouse.com/hc/en-us/articles/206870453-Adding-Custom-Radars-GRLevel2AE-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eather.gov/jan/dualpolupgrade-products#:~:text=Definition%3A%20Differential%20Phase%20Shift%20(%CE%A6DP,each%20pulse's%20phase%20to%20change" TargetMode="External"/><Relationship Id="rId5" Type="http://schemas.openxmlformats.org/officeDocument/2006/relationships/hyperlink" Target="https://www.ncdc.noaa.gov/data-access/radar-data/nexrad-products" TargetMode="External"/><Relationship Id="rId4" Type="http://schemas.openxmlformats.org/officeDocument/2006/relationships/hyperlink" Target="http://www.grlevelx.com/manuals/grlevel3_2/radar_products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levelx.com/manuals/gr2analyst_2/" TargetMode="External"/><Relationship Id="rId2" Type="http://schemas.openxmlformats.org/officeDocument/2006/relationships/hyperlink" Target="https://www.weather.gov/media/top/GR%20for%20Dummies%202.7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rlevelx.com/gr2analyst_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mesonet-nexrad.agron.iastate.edu/level2/raw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arlyalert.sharepoint.com/EA%20Document%20Libraries/Forms/AllItems.aspx?id=%2FEA%20Document%20Libraries%2FMet%20Team%20Protocols%20%26%20Guidelines%20%28New%29%2FSoftware%2FGR2Analyst2%2FGR2Analyst%202%2E00%20Upgrade%20Information%2Emsg&amp;parent=%2FEA%20Document%20Libraries%2FMet%20Team%20Protocols%20%26%20Guidelines%20%28New%29%2FSoftware%2FGR2Analyst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79D8-E3D6-48EB-ACA8-1CCCFF5AB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3586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Ubuntu" panose="020B0504030602030204" pitchFamily="34" charset="0"/>
              </a:rPr>
              <a:t>Early Alert GR2 Analyst Installation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D3E96-8F81-4B18-A609-309D1990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91200"/>
            <a:ext cx="9144000" cy="49688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Ubuntu" panose="020B0504030602030204" pitchFamily="34" charset="0"/>
              </a:rPr>
              <a:t>Shae McLamb - April 2021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223871-AA0C-4A4C-962A-49D27502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894" cy="15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5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7243-6D18-4E06-958E-DE24FD77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3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Active Warnings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4D980-8778-4CF4-8799-155F4591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3576484" cy="47139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Recommended to have visible during operations. Will show the same colors as applied in the Warning Settings.</a:t>
            </a:r>
          </a:p>
          <a:p>
            <a:pPr marL="0" indent="0">
              <a:buNone/>
            </a:pPr>
            <a:r>
              <a:rPr lang="en-US" dirty="0"/>
              <a:t>To show the Active Warnings Window, click Windows &gt; </a:t>
            </a:r>
            <a:r>
              <a:rPr lang="en-US" b="1" i="1" dirty="0"/>
              <a:t>Show Warnings Window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i="1" dirty="0"/>
              <a:t>The warning text can be viewed by clicking the warning polygon OR right-clicking the warning listed in the Active Warnings Window.</a:t>
            </a:r>
          </a:p>
          <a:p>
            <a:pPr marL="0" indent="0">
              <a:buNone/>
            </a:pPr>
            <a:endParaRPr lang="en-US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FCE0B-091D-446D-8F45-6E6C20D4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879" y="1236345"/>
            <a:ext cx="6840537" cy="51673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ECE0A8-2212-45B1-A679-39B3F7A4C94F}"/>
              </a:ext>
            </a:extLst>
          </p:cNvPr>
          <p:cNvSpPr/>
          <p:nvPr/>
        </p:nvSpPr>
        <p:spPr>
          <a:xfrm>
            <a:off x="9032182" y="1262199"/>
            <a:ext cx="1958036" cy="1160395"/>
          </a:xfrm>
          <a:prstGeom prst="ellipse">
            <a:avLst/>
          </a:prstGeom>
          <a:noFill/>
          <a:ln w="57150">
            <a:solidFill>
              <a:srgbClr val="F0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F57923-0FA7-484F-94B2-806214C258E6}"/>
              </a:ext>
            </a:extLst>
          </p:cNvPr>
          <p:cNvSpPr/>
          <p:nvPr/>
        </p:nvSpPr>
        <p:spPr>
          <a:xfrm>
            <a:off x="8943702" y="4668656"/>
            <a:ext cx="3152503" cy="1854289"/>
          </a:xfrm>
          <a:prstGeom prst="ellipse">
            <a:avLst/>
          </a:prstGeom>
          <a:noFill/>
          <a:ln w="57150">
            <a:solidFill>
              <a:srgbClr val="F0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5E15D6-C126-46A5-96E4-BBA1950A08D9}"/>
              </a:ext>
            </a:extLst>
          </p:cNvPr>
          <p:cNvCxnSpPr/>
          <p:nvPr/>
        </p:nvCxnSpPr>
        <p:spPr>
          <a:xfrm flipV="1">
            <a:off x="3466011" y="2159726"/>
            <a:ext cx="5817326" cy="169817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941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7243-6D18-4E06-958E-DE24FD77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Active Warnings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4D980-8778-4CF4-8799-155F4591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463040"/>
            <a:ext cx="4205678" cy="47139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The warning text can be viewed by clicking the warning polygon OR right-clicking the warning listed in the Active Warnings Window.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Double-clicking the warning in the Active Warnings window will change the radar site to one closest to that warning.</a:t>
            </a:r>
          </a:p>
          <a:p>
            <a:pPr marL="0" indent="0">
              <a:buNone/>
            </a:pPr>
            <a:endParaRPr lang="en-US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735BE-3E1C-4F4B-A708-4B3224A42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669" y="1699381"/>
            <a:ext cx="7243761" cy="39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1005-F262-47DE-9362-D2BF1D35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49"/>
            <a:ext cx="12192000" cy="758281"/>
          </a:xfrm>
        </p:spPr>
        <p:txBody>
          <a:bodyPr/>
          <a:lstStyle/>
          <a:p>
            <a:pPr algn="ctr"/>
            <a:r>
              <a:rPr lang="en-US" b="1" dirty="0"/>
              <a:t>Four-Panel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41FE4-FE41-47F7-BB1C-2C4B59A3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7168"/>
            <a:ext cx="10515600" cy="9666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For severe weather monitoring, base-tilt (lowest available degree angle) of the four following panels are default.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953-78B7-4E89-AECB-F3AA13A7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46" y="2090057"/>
            <a:ext cx="7752397" cy="4287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51929-8264-4237-8A6E-BCA6B0A913FC}"/>
              </a:ext>
            </a:extLst>
          </p:cNvPr>
          <p:cNvSpPr txBox="1"/>
          <p:nvPr/>
        </p:nvSpPr>
        <p:spPr>
          <a:xfrm>
            <a:off x="497091" y="2659841"/>
            <a:ext cx="135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 Reflectivity (BR)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BA926-0063-4F59-B743-2F45B2CA6212}"/>
              </a:ext>
            </a:extLst>
          </p:cNvPr>
          <p:cNvSpPr txBox="1"/>
          <p:nvPr/>
        </p:nvSpPr>
        <p:spPr>
          <a:xfrm>
            <a:off x="9766043" y="2505670"/>
            <a:ext cx="135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 Velocity (BV)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119F9-AFAE-462C-89BB-BBEAB92CDCE2}"/>
              </a:ext>
            </a:extLst>
          </p:cNvPr>
          <p:cNvSpPr txBox="1"/>
          <p:nvPr/>
        </p:nvSpPr>
        <p:spPr>
          <a:xfrm>
            <a:off x="497091" y="4902298"/>
            <a:ext cx="135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Normalized Rotation</a:t>
            </a:r>
            <a:br>
              <a:rPr lang="en-US" dirty="0"/>
            </a:br>
            <a:r>
              <a:rPr lang="en-US" dirty="0"/>
              <a:t>(NROT)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84184-D787-4AB5-9946-C5A343E5CDF6}"/>
              </a:ext>
            </a:extLst>
          </p:cNvPr>
          <p:cNvSpPr txBox="1"/>
          <p:nvPr/>
        </p:nvSpPr>
        <p:spPr>
          <a:xfrm>
            <a:off x="9766043" y="4902298"/>
            <a:ext cx="135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Correlation Coefficient (CC)</a:t>
            </a:r>
          </a:p>
        </p:txBody>
      </p:sp>
    </p:spTree>
    <p:extLst>
      <p:ext uri="{BB962C8B-B14F-4D97-AF65-F5344CB8AC3E}">
        <p14:creationId xmlns:p14="http://schemas.microsoft.com/office/powerpoint/2010/main" val="3728565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1005-F262-47DE-9362-D2BF1D35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082"/>
            <a:ext cx="12192000" cy="758281"/>
          </a:xfrm>
        </p:spPr>
        <p:txBody>
          <a:bodyPr/>
          <a:lstStyle/>
          <a:p>
            <a:pPr algn="ctr"/>
            <a:r>
              <a:rPr lang="en-US" b="1" dirty="0"/>
              <a:t>Setting Panel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41FE4-FE41-47F7-BB1C-2C4B59A3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10398"/>
            <a:ext cx="10515600" cy="11281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To set different panel views, Go to Panels and select the number of panels from the drop-down menu. Then use the product selector on the side after clicking each window to set the product.</a:t>
            </a:r>
          </a:p>
          <a:p>
            <a:pPr marL="0" indent="0">
              <a:buNone/>
            </a:pPr>
            <a:r>
              <a:rPr lang="en-US" dirty="0"/>
              <a:t>If you get a panel configuration you like, you can save as a favorite by going back into the panel tab and clicking </a:t>
            </a:r>
            <a:r>
              <a:rPr lang="en-US" i="1" dirty="0"/>
              <a:t>Save Current Panel As.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B21D5-11CF-43A3-A6F2-7B192E8BB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57" y="2038508"/>
            <a:ext cx="8891451" cy="481949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CEBFCED-63CA-4BFB-9B4C-C4428F5EB517}"/>
              </a:ext>
            </a:extLst>
          </p:cNvPr>
          <p:cNvSpPr/>
          <p:nvPr/>
        </p:nvSpPr>
        <p:spPr>
          <a:xfrm>
            <a:off x="4415246" y="1881687"/>
            <a:ext cx="1680754" cy="1854289"/>
          </a:xfrm>
          <a:prstGeom prst="ellipse">
            <a:avLst/>
          </a:prstGeom>
          <a:noFill/>
          <a:ln w="57150">
            <a:solidFill>
              <a:srgbClr val="F0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1357F4-DF2C-4AD8-B623-F1F3A9547BB2}"/>
              </a:ext>
            </a:extLst>
          </p:cNvPr>
          <p:cNvSpPr/>
          <p:nvPr/>
        </p:nvSpPr>
        <p:spPr>
          <a:xfrm>
            <a:off x="9884228" y="2682240"/>
            <a:ext cx="1469571" cy="1323703"/>
          </a:xfrm>
          <a:prstGeom prst="ellipse">
            <a:avLst/>
          </a:prstGeom>
          <a:noFill/>
          <a:ln w="57150">
            <a:solidFill>
              <a:srgbClr val="F0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1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CCB0F-1263-405D-8E12-07023892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9252"/>
            <a:ext cx="12192000" cy="5579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Editing Color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B0FE7-71B9-4471-9D58-8E24DA8F8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491" y="825137"/>
            <a:ext cx="11075126" cy="2603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Color Tables can be modified to help emphasize small features that may be of importance.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Changing Color Tables in GR Programs:</a:t>
            </a: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http://www.grlevelx.com/manuals/color_tables/index.htm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8EFA3-43A4-477B-9F48-6011A8E1B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" y="3429000"/>
            <a:ext cx="10371909" cy="33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52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D984-4E0B-4549-BE0E-D0DEF8A4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451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Modified Color Table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3BE7C-6308-4D2B-A114-2B8400180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126"/>
            <a:ext cx="10515600" cy="46268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There are a few modified color table files being utilized by the team: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is recommended to at least modify the Base Reflectivity (BR) and Base Velocity (BV) color tables using these </a:t>
            </a:r>
            <a:r>
              <a:rPr lang="en-US" dirty="0">
                <a:hlinkClick r:id="rId2"/>
              </a:rPr>
              <a:t>files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additional modifications, Michael Mugrage (former EA Intern, now at NWS Mobile) developed a series of modified color tables that can be found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Simply download the desired files/folders and follow the instructions on the previous slide.</a:t>
            </a:r>
          </a:p>
        </p:txBody>
      </p:sp>
    </p:spTree>
    <p:extLst>
      <p:ext uri="{BB962C8B-B14F-4D97-AF65-F5344CB8AC3E}">
        <p14:creationId xmlns:p14="http://schemas.microsoft.com/office/powerpoint/2010/main" val="1329781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A3826-74C9-4D76-AFC2-287D7EBE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94514" cy="924334"/>
          </a:xfrm>
        </p:spPr>
        <p:txBody>
          <a:bodyPr/>
          <a:lstStyle/>
          <a:p>
            <a:pPr algn="ctr"/>
            <a:r>
              <a:rPr lang="en-US" b="1" dirty="0"/>
              <a:t>Smoothing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CD517-F5B5-4973-8950-986DF5544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95" y="924334"/>
            <a:ext cx="4412318" cy="57203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FF0000"/>
                </a:solidFill>
              </a:rPr>
              <a:t>CAUTION: smoothing may remove small key features of importance.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If smoothing is desired, it can be toggled on/off from the main toolbar.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adjust the smoothing settings, click </a:t>
            </a:r>
            <a:r>
              <a:rPr lang="en-US" b="1" i="1" dirty="0"/>
              <a:t>View &gt; Smoothing Settings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dirty="0"/>
              <a:t>4X Adaptive is the default for GR2 Analyst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E330C-004A-4E4B-9696-CC5B0528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4" y="229009"/>
            <a:ext cx="6972300" cy="6953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769B12D-11BD-456C-B909-F7CBB7D0D60A}"/>
              </a:ext>
            </a:extLst>
          </p:cNvPr>
          <p:cNvSpPr/>
          <p:nvPr/>
        </p:nvSpPr>
        <p:spPr>
          <a:xfrm>
            <a:off x="8778240" y="574766"/>
            <a:ext cx="313509" cy="3495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3C1323-370E-4D90-8607-E06751931145}"/>
              </a:ext>
            </a:extLst>
          </p:cNvPr>
          <p:cNvCxnSpPr>
            <a:cxnSpLocks/>
          </p:cNvCxnSpPr>
          <p:nvPr/>
        </p:nvCxnSpPr>
        <p:spPr>
          <a:xfrm flipV="1">
            <a:off x="8778240" y="1010195"/>
            <a:ext cx="104503" cy="42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D96486-9366-47A6-96F9-DDF0CE3B3181}"/>
              </a:ext>
            </a:extLst>
          </p:cNvPr>
          <p:cNvSpPr txBox="1"/>
          <p:nvPr/>
        </p:nvSpPr>
        <p:spPr>
          <a:xfrm>
            <a:off x="7532915" y="927591"/>
            <a:ext cx="134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Smoothing Toggle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4ECB59-E1B6-4F67-94F9-EF5AA47FD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805" y="1619659"/>
            <a:ext cx="7097486" cy="242000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345B1C8-BEED-42D0-BDBA-52D91465C404}"/>
              </a:ext>
            </a:extLst>
          </p:cNvPr>
          <p:cNvSpPr/>
          <p:nvPr/>
        </p:nvSpPr>
        <p:spPr>
          <a:xfrm>
            <a:off x="5482045" y="3144475"/>
            <a:ext cx="1354184" cy="3495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D0B1B5-0FA6-4E7A-9027-AFC24BDE7DBD}"/>
              </a:ext>
            </a:extLst>
          </p:cNvPr>
          <p:cNvSpPr/>
          <p:nvPr/>
        </p:nvSpPr>
        <p:spPr>
          <a:xfrm>
            <a:off x="5394960" y="1711234"/>
            <a:ext cx="313509" cy="3495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D431C1-440B-4511-AEBA-7B054F125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579" y="2387237"/>
            <a:ext cx="2733675" cy="1514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FAB473-5A45-47C3-B83A-4A7DA9CBA7ED}"/>
              </a:ext>
            </a:extLst>
          </p:cNvPr>
          <p:cNvSpPr txBox="1"/>
          <p:nvPr/>
        </p:nvSpPr>
        <p:spPr>
          <a:xfrm>
            <a:off x="5033555" y="989506"/>
            <a:ext cx="134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Smoothing Settings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A0AB45-B383-4AF0-98A6-970E0BFA3206}"/>
              </a:ext>
            </a:extLst>
          </p:cNvPr>
          <p:cNvCxnSpPr>
            <a:cxnSpLocks/>
          </p:cNvCxnSpPr>
          <p:nvPr/>
        </p:nvCxnSpPr>
        <p:spPr>
          <a:xfrm flipH="1">
            <a:off x="5708469" y="1573922"/>
            <a:ext cx="134982" cy="312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A80BDB-D6D3-4302-8569-583FF88B6CA2}"/>
              </a:ext>
            </a:extLst>
          </p:cNvPr>
          <p:cNvCxnSpPr>
            <a:cxnSpLocks/>
          </p:cNvCxnSpPr>
          <p:nvPr/>
        </p:nvCxnSpPr>
        <p:spPr>
          <a:xfrm>
            <a:off x="5843451" y="1573922"/>
            <a:ext cx="665118" cy="1538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A453291-6C83-4066-8DA5-98982EF7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556" y="4153443"/>
            <a:ext cx="3300866" cy="17150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30588A-8F8E-4476-81EA-454B87F1F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544" y="4153443"/>
            <a:ext cx="3300867" cy="17150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E6CABEE-FD4D-4285-AD6A-4CDA545AE1A9}"/>
              </a:ext>
            </a:extLst>
          </p:cNvPr>
          <p:cNvSpPr txBox="1"/>
          <p:nvPr/>
        </p:nvSpPr>
        <p:spPr>
          <a:xfrm>
            <a:off x="5708469" y="5912992"/>
            <a:ext cx="182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Smoothing OFF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AB263A-3322-43E6-99A3-4B69FC05D20A}"/>
              </a:ext>
            </a:extLst>
          </p:cNvPr>
          <p:cNvSpPr txBox="1"/>
          <p:nvPr/>
        </p:nvSpPr>
        <p:spPr>
          <a:xfrm>
            <a:off x="9437754" y="5912992"/>
            <a:ext cx="182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Smoothing ON</a:t>
            </a:r>
          </a:p>
        </p:txBody>
      </p:sp>
    </p:spTree>
    <p:extLst>
      <p:ext uri="{BB962C8B-B14F-4D97-AF65-F5344CB8AC3E}">
        <p14:creationId xmlns:p14="http://schemas.microsoft.com/office/powerpoint/2010/main" val="233128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D51E-000E-4F29-BFEA-29112DFD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245"/>
            <a:ext cx="5013326" cy="1325563"/>
          </a:xfrm>
        </p:spPr>
        <p:txBody>
          <a:bodyPr/>
          <a:lstStyle/>
          <a:p>
            <a:pPr algn="ctr"/>
            <a:r>
              <a:rPr lang="en-US" b="1" dirty="0"/>
              <a:t>Using Placefiles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3FFF38-F104-4F01-8EE0-031418836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19" t="50000" r="33852" b="918"/>
          <a:stretch/>
        </p:blipFill>
        <p:spPr>
          <a:xfrm>
            <a:off x="5013325" y="100245"/>
            <a:ext cx="7020729" cy="415649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30EC14B-781A-49BB-BF97-8D8748E4202E}"/>
              </a:ext>
            </a:extLst>
          </p:cNvPr>
          <p:cNvSpPr/>
          <p:nvPr/>
        </p:nvSpPr>
        <p:spPr>
          <a:xfrm>
            <a:off x="6888480" y="100245"/>
            <a:ext cx="1469571" cy="639984"/>
          </a:xfrm>
          <a:prstGeom prst="ellipse">
            <a:avLst/>
          </a:prstGeom>
          <a:noFill/>
          <a:ln w="57150">
            <a:solidFill>
              <a:srgbClr val="F0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34F5FB-5CF0-4C52-BA6F-B3FE4538579E}"/>
              </a:ext>
            </a:extLst>
          </p:cNvPr>
          <p:cNvSpPr txBox="1">
            <a:spLocks/>
          </p:cNvSpPr>
          <p:nvPr/>
        </p:nvSpPr>
        <p:spPr>
          <a:xfrm>
            <a:off x="402771" y="1262743"/>
            <a:ext cx="4116977" cy="252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Placefiles are overlays that can be added to GR2 Analyst.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To open the Placefile Manager, click Windows &gt; </a:t>
            </a:r>
            <a:r>
              <a:rPr lang="en-US" sz="2400" b="1" i="1" dirty="0"/>
              <a:t>Show Placefile Manager</a:t>
            </a:r>
            <a:r>
              <a:rPr lang="en-US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4E0D59-7F98-490E-93CA-85F9C327D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45" y="3638756"/>
            <a:ext cx="4379428" cy="300784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F7640-90C0-45B4-A682-D7310F09B0C7}"/>
              </a:ext>
            </a:extLst>
          </p:cNvPr>
          <p:cNvSpPr txBox="1">
            <a:spLocks/>
          </p:cNvSpPr>
          <p:nvPr/>
        </p:nvSpPr>
        <p:spPr>
          <a:xfrm>
            <a:off x="4829991" y="4418624"/>
            <a:ext cx="7204063" cy="2339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checkboxes toggle visibility and can be ordered to allow layering using the arrows.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Although GR2 Analyst will show some LSRs, adding additional sources for storm reports can be extremely beneficial during severe weather (Spotter Network) and winter weather (</a:t>
            </a:r>
            <a:r>
              <a:rPr lang="en-US" sz="2000" dirty="0" err="1"/>
              <a:t>mPING</a:t>
            </a:r>
            <a:r>
              <a:rPr lang="en-US" sz="2000" dirty="0"/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Station plots, NWS outlooks, and numerous other products can be added to your “Placefile library”.</a:t>
            </a:r>
          </a:p>
        </p:txBody>
      </p:sp>
    </p:spTree>
    <p:extLst>
      <p:ext uri="{BB962C8B-B14F-4D97-AF65-F5344CB8AC3E}">
        <p14:creationId xmlns:p14="http://schemas.microsoft.com/office/powerpoint/2010/main" val="1337681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CC5AB-10B1-474E-9890-BC5A50DE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Adding Placefiles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C5156-7DD5-4417-B647-90C0801C0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832"/>
            <a:ext cx="4048432" cy="4643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the Placefile manager, click the </a:t>
            </a:r>
            <a:r>
              <a:rPr lang="en-US" b="1" dirty="0"/>
              <a:t>+</a:t>
            </a:r>
            <a:r>
              <a:rPr lang="en-US" dirty="0"/>
              <a:t> button, paste in the link of the desired addition, and click </a:t>
            </a:r>
            <a:r>
              <a:rPr lang="en-US" b="1" dirty="0"/>
              <a:t>ok</a:t>
            </a:r>
            <a:r>
              <a:rPr lang="en-US" dirty="0"/>
              <a:t>. Then follow the toggle instructions (prev. slide) as needed.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/>
              <a:t>Placefiles for GR2 Analyst can be found via a google search. There are numerous sources to build your own library from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3D455-5D31-4C76-8EA0-6305880E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101" y="365125"/>
            <a:ext cx="5191125" cy="3600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9261BC-BBAF-44A5-8801-2F17B0F2EA75}"/>
              </a:ext>
            </a:extLst>
          </p:cNvPr>
          <p:cNvSpPr txBox="1"/>
          <p:nvPr/>
        </p:nvSpPr>
        <p:spPr>
          <a:xfrm>
            <a:off x="5594555" y="4359062"/>
            <a:ext cx="6272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mPING</a:t>
            </a:r>
            <a:r>
              <a:rPr lang="en-US" dirty="0"/>
              <a:t> Placefile: </a:t>
            </a:r>
            <a:r>
              <a:rPr lang="en-US" dirty="0">
                <a:hlinkClick r:id="rId3"/>
              </a:rPr>
              <a:t>http://gr.wxjoe.com/ping-60min.txt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Spotter Network Placefile: </a:t>
            </a:r>
            <a:r>
              <a:rPr lang="en-US" dirty="0">
                <a:hlinkClick r:id="rId4"/>
              </a:rPr>
              <a:t>http://www.spotternetwork.org/feeds/gr-all-no.txt</a:t>
            </a:r>
            <a:endParaRPr lang="en-US" dirty="0"/>
          </a:p>
          <a:p>
            <a:endParaRPr lang="en-US" dirty="0"/>
          </a:p>
          <a:p>
            <a:r>
              <a:rPr lang="en-US" dirty="0"/>
              <a:t>Wind Plots (Barb) w/ Station Observation hover box: </a:t>
            </a:r>
            <a:r>
              <a:rPr lang="en-US" dirty="0">
                <a:hlinkClick r:id="rId5"/>
              </a:rPr>
              <a:t>http://placefiles.redteamwx.com/wind.php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67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16F9-6ED2-47FE-93E0-22B83C2B0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86450"/>
            <a:ext cx="12030892" cy="1325563"/>
          </a:xfrm>
        </p:spPr>
        <p:txBody>
          <a:bodyPr/>
          <a:lstStyle/>
          <a:p>
            <a:pPr algn="ctr"/>
            <a:r>
              <a:rPr lang="en-US" b="1" dirty="0"/>
              <a:t>Placefiles Sources – Build YOUR library!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1AD5C-814E-432D-8DCF-BEBB8587B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" y="1253331"/>
            <a:ext cx="4691743" cy="435133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https://placefilenation.com/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http://www.redteamwx.com/grlevelx.html</a:t>
            </a:r>
            <a:endParaRPr lang="en-US" sz="2400" dirty="0"/>
          </a:p>
          <a:p>
            <a:pPr marL="0" indent="0" algn="ctr">
              <a:buNone/>
            </a:pPr>
            <a:endParaRPr lang="en-US" sz="2400" dirty="0">
              <a:hlinkClick r:id="rId4"/>
            </a:endParaRPr>
          </a:p>
          <a:p>
            <a:pPr marL="0" indent="0" algn="ctr">
              <a:buNone/>
            </a:pPr>
            <a:r>
              <a:rPr lang="en-US" sz="2400" dirty="0">
                <a:hlinkClick r:id="rId4"/>
              </a:rPr>
              <a:t>https://mesonet.agron.iastate.edu/request/grx/</a:t>
            </a:r>
            <a:endParaRPr lang="en-US" sz="2400" dirty="0"/>
          </a:p>
          <a:p>
            <a:pPr marL="0" indent="0" algn="ctr">
              <a:buNone/>
            </a:pPr>
            <a:endParaRPr lang="en-US" sz="2400" dirty="0">
              <a:hlinkClick r:id="rId5"/>
            </a:endParaRPr>
          </a:p>
          <a:p>
            <a:pPr marL="0" indent="0" algn="ctr">
              <a:buNone/>
            </a:pPr>
            <a:r>
              <a:rPr lang="en-US" sz="2400" dirty="0">
                <a:hlinkClick r:id="rId5"/>
              </a:rPr>
              <a:t>https://luker.org/resources/grlevelx/placefiles/</a:t>
            </a:r>
            <a:endParaRPr lang="en-US" sz="2400" dirty="0"/>
          </a:p>
          <a:p>
            <a:pPr marL="0" indent="0" algn="ctr">
              <a:buNone/>
            </a:pPr>
            <a:endParaRPr lang="en-US" sz="2400" dirty="0">
              <a:hlinkClick r:id="rId6"/>
            </a:endParaRPr>
          </a:p>
          <a:p>
            <a:pPr marL="0" indent="0" algn="ctr">
              <a:buNone/>
            </a:pPr>
            <a:r>
              <a:rPr lang="en-US" sz="2400" dirty="0">
                <a:hlinkClick r:id="rId6"/>
              </a:rPr>
              <a:t>https://www.oswego.edu/~osscams/placefiles</a:t>
            </a:r>
            <a:endParaRPr lang="en-US" sz="2400" dirty="0"/>
          </a:p>
          <a:p>
            <a:pPr marL="0" indent="0" algn="ctr">
              <a:buNone/>
            </a:pPr>
            <a:endParaRPr lang="en-US" sz="2400" dirty="0">
              <a:hlinkClick r:id="rId7"/>
            </a:endParaRPr>
          </a:p>
          <a:p>
            <a:pPr marL="0" indent="0" algn="ctr">
              <a:buNone/>
            </a:pPr>
            <a:r>
              <a:rPr lang="en-US" sz="2400" dirty="0">
                <a:hlinkClick r:id="rId7"/>
              </a:rPr>
              <a:t>https://grlevelxusers.com/grlevelx-goodies/?view=category&amp;sort=post_modified</a:t>
            </a:r>
            <a:endParaRPr lang="en-US" sz="2400" dirty="0"/>
          </a:p>
          <a:p>
            <a:pPr marL="0" indent="0" algn="ctr">
              <a:buNone/>
            </a:pPr>
            <a:endParaRPr lang="en-US" sz="2400" dirty="0">
              <a:hlinkClick r:id="rId8"/>
            </a:endParaRPr>
          </a:p>
          <a:p>
            <a:pPr marL="0" indent="0" algn="ctr">
              <a:buNone/>
            </a:pPr>
            <a:r>
              <a:rPr lang="en-US" sz="2400" dirty="0">
                <a:hlinkClick r:id="rId8"/>
              </a:rPr>
              <a:t>https://www.w5djt.com/index.php/all-things-grlevelx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39D89-917B-4BF1-A025-E50233C43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4592" y="1412013"/>
            <a:ext cx="5191125" cy="3600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B53D3-E18F-4680-B34B-852C6591B0A0}"/>
              </a:ext>
            </a:extLst>
          </p:cNvPr>
          <p:cNvSpPr txBox="1"/>
          <p:nvPr/>
        </p:nvSpPr>
        <p:spPr>
          <a:xfrm>
            <a:off x="3171757" y="5883284"/>
            <a:ext cx="6503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/>
              <a:t>Placefiles for GR2 Analyst can be found via a google search. There are numerous FREE sources to build your own library from!</a:t>
            </a:r>
          </a:p>
        </p:txBody>
      </p:sp>
    </p:spTree>
    <p:extLst>
      <p:ext uri="{BB962C8B-B14F-4D97-AF65-F5344CB8AC3E}">
        <p14:creationId xmlns:p14="http://schemas.microsoft.com/office/powerpoint/2010/main" val="200617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E54F8-E85F-4FF7-A4C8-5C0956292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34"/>
            <a:ext cx="10515600" cy="6886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About GR2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1AC3-4DF7-4530-A6DD-149AC5A86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5360"/>
            <a:ext cx="10515600" cy="52016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GR2 Analyst is a desktop-based radar software program that displays a variety of NEXRAD Level II products.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GR2 Analyst has a variety of different features that are useful for daily Early Alert operations:</a:t>
            </a:r>
          </a:p>
          <a:p>
            <a:pPr lvl="1"/>
            <a:r>
              <a:rPr lang="en-US" dirty="0"/>
              <a:t>Standard and Super Resolution Level II data</a:t>
            </a:r>
          </a:p>
          <a:p>
            <a:pPr lvl="1"/>
            <a:r>
              <a:rPr lang="en-US" dirty="0"/>
              <a:t>Dual Polarization data</a:t>
            </a:r>
          </a:p>
          <a:p>
            <a:pPr lvl="1"/>
            <a:r>
              <a:rPr lang="en-US" dirty="0"/>
              <a:t>High resolution derived products (e.g. Echo Tops, MEHS, etc.)</a:t>
            </a:r>
          </a:p>
          <a:p>
            <a:pPr lvl="1"/>
            <a:r>
              <a:rPr lang="en-US" dirty="0"/>
              <a:t>Cross-Sections</a:t>
            </a:r>
          </a:p>
          <a:p>
            <a:pPr lvl="1"/>
            <a:r>
              <a:rPr lang="en-US" dirty="0"/>
              <a:t>Volumetric Display</a:t>
            </a:r>
          </a:p>
          <a:p>
            <a:pPr lvl="1"/>
            <a:r>
              <a:rPr lang="en-US" dirty="0"/>
              <a:t>Live or archived L2 data</a:t>
            </a:r>
          </a:p>
          <a:p>
            <a:pPr lvl="1"/>
            <a:r>
              <a:rPr lang="en-US" dirty="0"/>
              <a:t>Severe weather warnings</a:t>
            </a:r>
          </a:p>
          <a:p>
            <a:pPr lvl="1"/>
            <a:r>
              <a:rPr lang="en-US" dirty="0"/>
              <a:t>Local Storm Reports (LSRs)</a:t>
            </a:r>
          </a:p>
          <a:p>
            <a:pPr lvl="1"/>
            <a:r>
              <a:rPr lang="en-US" dirty="0"/>
              <a:t>Ultra-high resolution background imagery</a:t>
            </a:r>
          </a:p>
          <a:p>
            <a:pPr lvl="1"/>
            <a:endParaRPr lang="en-US" dirty="0"/>
          </a:p>
          <a:p>
            <a:r>
              <a:rPr lang="en-US" dirty="0"/>
              <a:t>Early Alert has a business license for GR2 Analyst. It is strongly encouraged that MetTeam members are familiar with the software as it is used during severe weather outbreaks.</a:t>
            </a:r>
          </a:p>
          <a:p>
            <a:r>
              <a:rPr lang="en-US" dirty="0"/>
              <a:t>Since GR2 Analyst does not have a mobile feature, </a:t>
            </a:r>
            <a:r>
              <a:rPr lang="en-US" dirty="0" err="1"/>
              <a:t>RadarScope</a:t>
            </a:r>
            <a:r>
              <a:rPr lang="en-US" dirty="0"/>
              <a:t> is the recommended radar app for smartphones.</a:t>
            </a:r>
          </a:p>
        </p:txBody>
      </p:sp>
    </p:spTree>
    <p:extLst>
      <p:ext uri="{BB962C8B-B14F-4D97-AF65-F5344CB8AC3E}">
        <p14:creationId xmlns:p14="http://schemas.microsoft.com/office/powerpoint/2010/main" val="2483291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EAEFD-3F26-4C40-A010-9470FE88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NOAA Radar Sites vs. Terminal Radars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0ECAB-3AA4-44CB-8F4C-0F4CAECBF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23" y="1343818"/>
            <a:ext cx="4552406" cy="48741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With version 2.92, GR2 Analyst now shows terminal (aviation) radar in addition to the normal NWS Radar sites. This can be extremely beneficial in areas with poor radar coverage.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Terminal radars are a different band type, cover a smaller area, and may have fewer radar products available. However, most have reliable base reflectivity and base velocity feeds that are useful during severe weather.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Terminal radars are denoted with a T while NWS radars are denoted with a K</a:t>
            </a:r>
          </a:p>
          <a:p>
            <a:pPr marL="0" indent="0">
              <a:buNone/>
            </a:pPr>
            <a:r>
              <a:rPr lang="en-US" dirty="0"/>
              <a:t>BWI Airport, MD (terminal): </a:t>
            </a:r>
            <a:r>
              <a:rPr lang="en-US" b="1" dirty="0"/>
              <a:t>T</a:t>
            </a:r>
            <a:r>
              <a:rPr lang="en-US" dirty="0"/>
              <a:t>BWI</a:t>
            </a:r>
          </a:p>
          <a:p>
            <a:pPr marL="0" indent="0">
              <a:buNone/>
            </a:pPr>
            <a:r>
              <a:rPr lang="en-US" dirty="0"/>
              <a:t>Sterling, VA (NWS): </a:t>
            </a:r>
            <a:r>
              <a:rPr lang="en-US" b="1" dirty="0"/>
              <a:t>K</a:t>
            </a:r>
            <a:r>
              <a:rPr lang="en-US" dirty="0"/>
              <a:t>LWX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1FB44-51B1-4093-AD00-C54E7AD8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52" y="1658154"/>
            <a:ext cx="6197959" cy="354169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B08CCDF-1AE3-4746-8983-3D4E1483388A}"/>
              </a:ext>
            </a:extLst>
          </p:cNvPr>
          <p:cNvSpPr/>
          <p:nvPr/>
        </p:nvSpPr>
        <p:spPr>
          <a:xfrm>
            <a:off x="7137096" y="3019696"/>
            <a:ext cx="581227" cy="40930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7994B-F4BB-4A69-9003-8C9B1E959EF0}"/>
              </a:ext>
            </a:extLst>
          </p:cNvPr>
          <p:cNvSpPr/>
          <p:nvPr/>
        </p:nvSpPr>
        <p:spPr>
          <a:xfrm>
            <a:off x="8561431" y="2727959"/>
            <a:ext cx="581227" cy="40930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34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2C93-5EEF-4348-B967-16680FDD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9" y="365125"/>
            <a:ext cx="5996901" cy="1325563"/>
          </a:xfrm>
        </p:spPr>
        <p:txBody>
          <a:bodyPr/>
          <a:lstStyle/>
          <a:p>
            <a:pPr algn="ctr"/>
            <a:r>
              <a:rPr lang="en-US" b="1" dirty="0"/>
              <a:t>Adding Specialized</a:t>
            </a:r>
            <a:br>
              <a:rPr lang="en-US" b="1" dirty="0"/>
            </a:br>
            <a:r>
              <a:rPr lang="en-US" b="1" dirty="0"/>
              <a:t>Radar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90AB2-BE8B-4657-8D81-D534AC18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07426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There are a few test radar sites (usually university owned) that can be added to GR2 Analyst. One of these radars is KULM in Monroe, LA.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Follow the instructions provided here. This will work with the IA State Data Feed: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https://support.allisonhouse.com/hc/en-us/articles/206870453-Adding-Custom-Radars-GRLevel2AE-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.</a:t>
            </a:r>
            <a:r>
              <a:rPr lang="en-US" dirty="0" err="1"/>
              <a:t>gis</a:t>
            </a:r>
            <a:r>
              <a:rPr lang="en-US" dirty="0"/>
              <a:t> file can be downloaded from SharePoint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C12D7-023F-4399-9673-BC72D307A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176" y="219075"/>
            <a:ext cx="61817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86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748B-051E-4B42-B6B0-E706B2908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1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Warning Product Glossary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141BA-D1C9-4483-B31D-D6C02BD37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9966FF"/>
                </a:solidFill>
              </a:rPr>
              <a:t>SQW: </a:t>
            </a:r>
            <a:r>
              <a:rPr lang="en-US" dirty="0">
                <a:solidFill>
                  <a:srgbClr val="9966FF"/>
                </a:solidFill>
              </a:rPr>
              <a:t> Snow Squall Warning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33CCCC"/>
                </a:solidFill>
              </a:rPr>
              <a:t>SMW: </a:t>
            </a:r>
            <a:r>
              <a:rPr lang="en-US" dirty="0">
                <a:solidFill>
                  <a:srgbClr val="33CCCC"/>
                </a:solidFill>
              </a:rPr>
              <a:t>Special Marine Warning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B050"/>
                </a:solidFill>
              </a:rPr>
              <a:t>FFW: </a:t>
            </a:r>
            <a:r>
              <a:rPr lang="en-US" dirty="0">
                <a:solidFill>
                  <a:srgbClr val="00B050"/>
                </a:solidFill>
              </a:rPr>
              <a:t>Flash Flood Warning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4"/>
                </a:solidFill>
              </a:rPr>
              <a:t>SVR: </a:t>
            </a:r>
            <a:r>
              <a:rPr lang="en-US" dirty="0">
                <a:solidFill>
                  <a:schemeClr val="accent4"/>
                </a:solidFill>
              </a:rPr>
              <a:t>Severe Thunderstorm Warning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TOR: </a:t>
            </a:r>
            <a:r>
              <a:rPr lang="en-US" dirty="0">
                <a:solidFill>
                  <a:srgbClr val="FF0000"/>
                </a:solidFill>
              </a:rPr>
              <a:t>Tornado Warning (radar-indicated)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33CC"/>
                </a:solidFill>
              </a:rPr>
              <a:t>TORR: </a:t>
            </a:r>
            <a:r>
              <a:rPr lang="en-US" dirty="0">
                <a:solidFill>
                  <a:srgbClr val="FF33CC"/>
                </a:solidFill>
              </a:rPr>
              <a:t>Confirmed Tornado Warning (either radar-confirmed or observed)</a:t>
            </a:r>
          </a:p>
          <a:p>
            <a:endParaRPr lang="en-US" b="1" dirty="0"/>
          </a:p>
          <a:p>
            <a:r>
              <a:rPr lang="en-US" b="1" dirty="0"/>
              <a:t>TORE: </a:t>
            </a:r>
            <a:r>
              <a:rPr lang="en-US" dirty="0"/>
              <a:t>Tornado Emergency (high-impact from an ongoing tornado likely)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6E614-6B27-48A9-AB93-9C464E29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7" y="936090"/>
            <a:ext cx="5495925" cy="304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17CDEF-D7A4-47FC-BFA8-2766211E53DF}"/>
              </a:ext>
            </a:extLst>
          </p:cNvPr>
          <p:cNvCxnSpPr>
            <a:cxnSpLocks/>
          </p:cNvCxnSpPr>
          <p:nvPr/>
        </p:nvCxnSpPr>
        <p:spPr>
          <a:xfrm flipH="1">
            <a:off x="8630194" y="741350"/>
            <a:ext cx="838279" cy="347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BE5F4-0394-4E20-9EF9-4E00E13B5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053" y="849314"/>
            <a:ext cx="2631884" cy="1055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F852C-6C6D-4078-A98A-531E942999CF}"/>
              </a:ext>
            </a:extLst>
          </p:cNvPr>
          <p:cNvSpPr txBox="1"/>
          <p:nvPr/>
        </p:nvSpPr>
        <p:spPr>
          <a:xfrm>
            <a:off x="9468473" y="18317"/>
            <a:ext cx="2573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number next to the warning abbreviations in the toolbar notes how many of those warning type are currently in effect.</a:t>
            </a:r>
          </a:p>
        </p:txBody>
      </p:sp>
    </p:spTree>
    <p:extLst>
      <p:ext uri="{BB962C8B-B14F-4D97-AF65-F5344CB8AC3E}">
        <p14:creationId xmlns:p14="http://schemas.microsoft.com/office/powerpoint/2010/main" val="1417203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85FD-76AE-4027-8DE8-AFFAEC54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432"/>
            <a:ext cx="12191999" cy="1325563"/>
          </a:xfrm>
        </p:spPr>
        <p:txBody>
          <a:bodyPr/>
          <a:lstStyle/>
          <a:p>
            <a:pPr algn="ctr"/>
            <a:r>
              <a:rPr lang="en-US" b="1" dirty="0"/>
              <a:t>Radar Products Glossary</a:t>
            </a:r>
            <a:br>
              <a:rPr lang="en-US" b="1" dirty="0"/>
            </a:br>
            <a:r>
              <a:rPr lang="en-US" sz="1800" b="1" dirty="0">
                <a:solidFill>
                  <a:srgbClr val="FF0000"/>
                </a:solidFill>
              </a:rPr>
              <a:t>RED text denotes commonly used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F6381-555F-49C0-A13B-2EBEAE986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4" y="1446885"/>
            <a:ext cx="11765280" cy="383050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Base Reflectivity (BR): </a:t>
            </a:r>
            <a:r>
              <a:rPr lang="en-US" dirty="0"/>
              <a:t>Echo intensity; used to detect precipitation, evaluate storm structure, locate boundaries, and determine hail potential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Base Velocity (BV): </a:t>
            </a:r>
            <a:r>
              <a:rPr lang="en-US" dirty="0"/>
              <a:t>Measures the wind relative to its direction </a:t>
            </a:r>
            <a:r>
              <a:rPr lang="en-US" b="1" dirty="0"/>
              <a:t>towards (negative-GREEN)</a:t>
            </a:r>
            <a:r>
              <a:rPr lang="en-US" dirty="0"/>
              <a:t> or </a:t>
            </a:r>
            <a:r>
              <a:rPr lang="en-US" b="1" dirty="0"/>
              <a:t>away (positive-RED)</a:t>
            </a:r>
            <a:r>
              <a:rPr lang="en-US" dirty="0"/>
              <a:t> from the radar. Used to estimate wind speed/direction, locate boundaries, denote severe weather signatures (rotation/straight-line winds/downbursts), and identify areas of turbulence.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Spectrum Width (SW):</a:t>
            </a:r>
            <a:r>
              <a:rPr lang="en-US" dirty="0"/>
              <a:t> Measures the velocity dispersion within the radar sample volume. Used to estimate turbulence with mesocyclones and boundaries.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Storm Relative Velocity (SRV): </a:t>
            </a:r>
            <a:r>
              <a:rPr lang="en-US" dirty="0"/>
              <a:t>Subtracts the storm motion from base velocity. Used to identify severe weather signatures within a storm.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Echo Tops (ET):</a:t>
            </a:r>
            <a:r>
              <a:rPr lang="en-US" dirty="0"/>
              <a:t> Identifies the height of an echo. Used to estimate most intense convection, identify storm structure features, and important for aviation forecasts.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Vertical Integrated Liquid (VIL): </a:t>
            </a:r>
            <a:r>
              <a:rPr lang="en-US" dirty="0"/>
              <a:t>Measures the water content in a column of air. Used to indicate hail, note most significant storms, and identify heavy rainfall.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Vertical Integrated Liquid Density (VILD): </a:t>
            </a:r>
            <a:r>
              <a:rPr lang="en-US" dirty="0"/>
              <a:t>Compares water content relative to the height of the echo. Used to identify heavy rainfall and presence of hail cores.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Probability of Severe Hail (POSH):</a:t>
            </a:r>
            <a:r>
              <a:rPr lang="en-US" dirty="0"/>
              <a:t> Algorithm used to determine the likelihood of the presence of hail exceeding .75 inches in diameter.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Maximum Expected Hail Size (MEHS): </a:t>
            </a:r>
            <a:r>
              <a:rPr lang="en-US" dirty="0"/>
              <a:t>Algorithm used to estimate the largest size of hail produced by a thunderstorm.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Normalized Rotation (NROT): </a:t>
            </a:r>
            <a:r>
              <a:rPr lang="en-US" dirty="0"/>
              <a:t>Azimuthal shear normalized by area. Useful to determine areas of rotation within a thunderstorm.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Differential Reflectivity (ZDR): </a:t>
            </a:r>
            <a:r>
              <a:rPr lang="en-US" dirty="0"/>
              <a:t>Measures the difference of the radar return in the vertical &amp; horizontal plane. Used to distinguish precipitation size and presence of hail.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Correlation Coefficient (CC):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Measures the similarity of targets in a column. Used to detect tornado debris and identify mixed winter precipitation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Differential Phase Shift (PHI): </a:t>
            </a:r>
            <a:r>
              <a:rPr lang="en-US" dirty="0"/>
              <a:t>Measure in the difference of attenuation in the horizontal and vertical plane. Used to determine the shape and concentration of precipitation.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Specific Differential Phase (KDP): </a:t>
            </a:r>
            <a:r>
              <a:rPr lang="en-US" dirty="0"/>
              <a:t>Measures the difference of the radar return changes in the vertical &amp; horizontal plane. Used to detect heavy rain and presence of hail.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Hydrometeor Classification Algorithm (HCA): </a:t>
            </a:r>
            <a:r>
              <a:rPr lang="en-US" dirty="0"/>
              <a:t>Determines the most likely classification of precipitation based on radar returns. Useful for winter weather.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F4F0C-5C1B-4D94-A144-7F217304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346" y="18751"/>
            <a:ext cx="2247654" cy="1450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B522E-1559-4B63-9D7E-B77D282A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5" y="6019294"/>
            <a:ext cx="5591745" cy="685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30199E9-7AE2-4E52-84CC-47B2BF935C72}"/>
              </a:ext>
            </a:extLst>
          </p:cNvPr>
          <p:cNvSpPr/>
          <p:nvPr/>
        </p:nvSpPr>
        <p:spPr>
          <a:xfrm>
            <a:off x="923109" y="6123668"/>
            <a:ext cx="2769326" cy="409303"/>
          </a:xfrm>
          <a:prstGeom prst="ellipse">
            <a:avLst/>
          </a:prstGeom>
          <a:noFill/>
          <a:ln w="19050">
            <a:solidFill>
              <a:srgbClr val="F0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6BE7B-4B33-4938-8985-F1F488AE8075}"/>
              </a:ext>
            </a:extLst>
          </p:cNvPr>
          <p:cNvSpPr txBox="1"/>
          <p:nvPr/>
        </p:nvSpPr>
        <p:spPr>
          <a:xfrm>
            <a:off x="252128" y="5639542"/>
            <a:ext cx="6880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http://www.grlevelx.com/manuals/grlevel3_2/radar_products.htm</a:t>
            </a:r>
            <a:r>
              <a:rPr lang="en-US" sz="12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DA788-E057-4CCB-AC49-A4586189B4BF}"/>
              </a:ext>
            </a:extLst>
          </p:cNvPr>
          <p:cNvSpPr txBox="1"/>
          <p:nvPr/>
        </p:nvSpPr>
        <p:spPr>
          <a:xfrm>
            <a:off x="247351" y="5453200"/>
            <a:ext cx="6191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https://www.ncdc.noaa.gov/data-access/radar-data/nexrad-products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2B6944-786C-4C47-82EB-FF1BDFC700B6}"/>
              </a:ext>
            </a:extLst>
          </p:cNvPr>
          <p:cNvSpPr txBox="1"/>
          <p:nvPr/>
        </p:nvSpPr>
        <p:spPr>
          <a:xfrm>
            <a:off x="247351" y="5259790"/>
            <a:ext cx="11765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https://www.weather.gov/jan/dualpolupgrade-products#:~:text=Definition%3A%20Differential%20Phase%20Shift%20(%CE%A6DP,each%20pulse's%20phase%20to%20change</a:t>
            </a:r>
            <a:r>
              <a:rPr lang="en-U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6868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104E-23F1-4E56-8695-F0253ECC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Additional GR2 Analyst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276F9-8F3D-4E2E-9BF4-2F23B4E94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869" y="1690688"/>
            <a:ext cx="5910943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For those involved with severe weather operations, especially members of the MetTeam, it is important to familiarize yourself with GR2 Analyst.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Gibson Ridge 2 Analyst Program for Dummies </a:t>
            </a:r>
            <a:r>
              <a:rPr lang="en-US" dirty="0" err="1"/>
              <a:t>Powerpoint</a:t>
            </a:r>
            <a:r>
              <a:rPr lang="en-US" dirty="0"/>
              <a:t> developed by Kevin </a:t>
            </a:r>
            <a:r>
              <a:rPr lang="en-US" dirty="0" err="1"/>
              <a:t>Skow</a:t>
            </a:r>
            <a:r>
              <a:rPr lang="en-US" dirty="0"/>
              <a:t> of NWS Topeka is an EXCELLENT resource: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https://www.weather.gov/media/top/GR%20for%20Dummies%202.70.pdf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GR2 Analyst Manual: </a:t>
            </a:r>
            <a:r>
              <a:rPr lang="en-US" dirty="0">
                <a:hlinkClick r:id="rId3"/>
              </a:rPr>
              <a:t>http://www.grlevelx.com/manuals/gr2analyst_2/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56BEE-188D-49C6-8258-507A702B3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43" y="1825625"/>
            <a:ext cx="5161988" cy="348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8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6916-207A-4A45-8C34-9EF13146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582"/>
            <a:ext cx="12192000" cy="846906"/>
          </a:xfrm>
        </p:spPr>
        <p:txBody>
          <a:bodyPr/>
          <a:lstStyle/>
          <a:p>
            <a:pPr algn="ctr"/>
            <a:r>
              <a:rPr lang="en-US" b="1" dirty="0"/>
              <a:t>Installing GR2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3BE34-DC81-4E7A-8A94-ED5D0ECC5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944"/>
            <a:ext cx="10515600" cy="4351338"/>
          </a:xfrm>
        </p:spPr>
        <p:txBody>
          <a:bodyPr/>
          <a:lstStyle/>
          <a:p>
            <a:r>
              <a:rPr lang="en-US" dirty="0"/>
              <a:t>Navigate to the GR2 Analyst Webpage (</a:t>
            </a:r>
            <a:r>
              <a:rPr lang="en-US" dirty="0">
                <a:hlinkClick r:id="rId2"/>
              </a:rPr>
              <a:t>http://www.grlevelx.com/gr2analyst_2/</a:t>
            </a:r>
            <a:r>
              <a:rPr lang="en-US" dirty="0"/>
              <a:t>)</a:t>
            </a:r>
          </a:p>
          <a:p>
            <a:r>
              <a:rPr lang="en-US" dirty="0"/>
              <a:t>Scroll down to the download </a:t>
            </a:r>
            <a:r>
              <a:rPr lang="en-US" dirty="0" err="1"/>
              <a:t>link.and</a:t>
            </a:r>
            <a:r>
              <a:rPr lang="en-US" dirty="0"/>
              <a:t> click “GR2Analyst_2_Setup”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800" dirty="0"/>
              <a:t>Note the following system requirements. Company computers should have no issue running the software.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F7E79-3272-4B9D-84F2-9CEF27890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45"/>
          <a:stretch/>
        </p:blipFill>
        <p:spPr>
          <a:xfrm>
            <a:off x="1158240" y="2775176"/>
            <a:ext cx="9515475" cy="14227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9743FB4-08C7-4527-AE9C-08DB2170103C}"/>
              </a:ext>
            </a:extLst>
          </p:cNvPr>
          <p:cNvSpPr/>
          <p:nvPr/>
        </p:nvSpPr>
        <p:spPr>
          <a:xfrm>
            <a:off x="1158240" y="3429000"/>
            <a:ext cx="2394857" cy="3592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8A443B-82C9-4E36-BC97-F203F5E4B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" y="4745386"/>
            <a:ext cx="9797143" cy="1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74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32E70-3B78-4AD2-B352-D7DCA2E8E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the download link is clicked, it will prompt a download of an .exe file. When download is completed, open the .exe file.</a:t>
            </a:r>
          </a:p>
          <a:p>
            <a:pPr marL="0" indent="0">
              <a:buNone/>
            </a:pPr>
            <a:r>
              <a:rPr lang="en-US" dirty="0"/>
              <a:t>Click </a:t>
            </a:r>
            <a:r>
              <a:rPr lang="en-US" u="sng" dirty="0"/>
              <a:t>yes</a:t>
            </a:r>
            <a:r>
              <a:rPr lang="en-US" dirty="0"/>
              <a:t> and follow the setup wizard.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90B219-D450-486B-BF87-99362AA0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868755"/>
          </a:xfrm>
        </p:spPr>
        <p:txBody>
          <a:bodyPr/>
          <a:lstStyle/>
          <a:p>
            <a:pPr algn="ctr"/>
            <a:r>
              <a:rPr lang="en-US" b="1" dirty="0"/>
              <a:t>Installing GR2 Analyst (..cont.)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FAEE1-BCF3-46CD-8AAA-31727261F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955" y="2292939"/>
            <a:ext cx="2305050" cy="600075"/>
          </a:xfrm>
          <a:prstGeom prst="rect">
            <a:avLst/>
          </a:prstGeom>
        </p:spPr>
      </p:pic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3822BFD9-2ADE-4EA4-ACDF-25DA2F08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168416" cy="31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17D0A9-D43A-43DD-874E-411E990F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386" y="3163095"/>
            <a:ext cx="4752975" cy="36766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14D477D-23CD-4AB7-B6A9-EF41E7B98B0C}"/>
              </a:ext>
            </a:extLst>
          </p:cNvPr>
          <p:cNvSpPr/>
          <p:nvPr/>
        </p:nvSpPr>
        <p:spPr>
          <a:xfrm>
            <a:off x="1514168" y="5611761"/>
            <a:ext cx="1700980" cy="3592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06FAF6-FF75-4187-B5E6-01F50622F811}"/>
              </a:ext>
            </a:extLst>
          </p:cNvPr>
          <p:cNvSpPr/>
          <p:nvPr/>
        </p:nvSpPr>
        <p:spPr>
          <a:xfrm>
            <a:off x="10215716" y="6420288"/>
            <a:ext cx="873289" cy="3592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4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90B219-D450-486B-BF87-99362AA0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756645"/>
          </a:xfrm>
        </p:spPr>
        <p:txBody>
          <a:bodyPr/>
          <a:lstStyle/>
          <a:p>
            <a:pPr algn="ctr"/>
            <a:r>
              <a:rPr lang="en-US" b="1" dirty="0"/>
              <a:t>GR2 Analyst Install Wizard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550DC-DA91-4B5B-9F96-D14825249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3" y="1005502"/>
            <a:ext cx="3474388" cy="269142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5C14764-DB6A-4FD8-8E4F-B2278A0AC396}"/>
              </a:ext>
            </a:extLst>
          </p:cNvPr>
          <p:cNvSpPr/>
          <p:nvPr/>
        </p:nvSpPr>
        <p:spPr>
          <a:xfrm>
            <a:off x="393289" y="2979174"/>
            <a:ext cx="1130711" cy="2486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45F0FA-8455-4481-97D1-705EE4C5E33D}"/>
              </a:ext>
            </a:extLst>
          </p:cNvPr>
          <p:cNvSpPr/>
          <p:nvPr/>
        </p:nvSpPr>
        <p:spPr>
          <a:xfrm>
            <a:off x="2462979" y="3429000"/>
            <a:ext cx="703007" cy="2486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7EA154-F144-4CB5-AA7E-D96F797C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196" y="1005502"/>
            <a:ext cx="3474389" cy="271786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8DA3BAF-B6DA-43A8-8BFD-10FF71F7682F}"/>
              </a:ext>
            </a:extLst>
          </p:cNvPr>
          <p:cNvSpPr/>
          <p:nvPr/>
        </p:nvSpPr>
        <p:spPr>
          <a:xfrm>
            <a:off x="6184490" y="3416358"/>
            <a:ext cx="658761" cy="2486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AF9542-DE82-4665-B492-EB13C6EDB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310" y="992280"/>
            <a:ext cx="3497413" cy="271786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389D2CF-1A31-4D89-8812-DF601938C558}"/>
              </a:ext>
            </a:extLst>
          </p:cNvPr>
          <p:cNvSpPr/>
          <p:nvPr/>
        </p:nvSpPr>
        <p:spPr>
          <a:xfrm>
            <a:off x="9839820" y="3416358"/>
            <a:ext cx="658761" cy="2486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2CFF81-D911-429F-AE5E-203EFA2A7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74" y="3953973"/>
            <a:ext cx="3474389" cy="269456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859AB530-66A2-42A9-B01D-5CE2E3AB705D}"/>
              </a:ext>
            </a:extLst>
          </p:cNvPr>
          <p:cNvSpPr/>
          <p:nvPr/>
        </p:nvSpPr>
        <p:spPr>
          <a:xfrm>
            <a:off x="2814482" y="6351639"/>
            <a:ext cx="703007" cy="2969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11C14CC-152B-4124-878B-7F37D3E3A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293" y="3953973"/>
            <a:ext cx="3497413" cy="26946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B84E2-1C44-4201-A6E2-860884859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536" y="3953973"/>
            <a:ext cx="3513514" cy="271786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32C0827-F809-421C-A14A-50B017732D2C}"/>
              </a:ext>
            </a:extLst>
          </p:cNvPr>
          <p:cNvSpPr/>
          <p:nvPr/>
        </p:nvSpPr>
        <p:spPr>
          <a:xfrm>
            <a:off x="10291915" y="6370026"/>
            <a:ext cx="703007" cy="2969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47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5E089C-29F3-48D3-9D3B-F0523C22F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74" y="649721"/>
            <a:ext cx="7813518" cy="58641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EF5972-4BDD-4CD1-8FD2-57A40FB83338}"/>
              </a:ext>
            </a:extLst>
          </p:cNvPr>
          <p:cNvCxnSpPr>
            <a:cxnSpLocks/>
          </p:cNvCxnSpPr>
          <p:nvPr/>
        </p:nvCxnSpPr>
        <p:spPr>
          <a:xfrm>
            <a:off x="1733006" y="513806"/>
            <a:ext cx="675897" cy="223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B8FDFF-B7BE-48F6-81DF-4907BF13146C}"/>
              </a:ext>
            </a:extLst>
          </p:cNvPr>
          <p:cNvSpPr txBox="1"/>
          <p:nvPr/>
        </p:nvSpPr>
        <p:spPr>
          <a:xfrm>
            <a:off x="732363" y="204029"/>
            <a:ext cx="25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Radar 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30A82-4CCF-4C6E-8ADD-2EDBC506F01E}"/>
              </a:ext>
            </a:extLst>
          </p:cNvPr>
          <p:cNvSpPr txBox="1"/>
          <p:nvPr/>
        </p:nvSpPr>
        <p:spPr>
          <a:xfrm>
            <a:off x="10058399" y="1323081"/>
            <a:ext cx="138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Radar Site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C7E781-ADD4-4E11-8AED-0BC7F4FE2265}"/>
              </a:ext>
            </a:extLst>
          </p:cNvPr>
          <p:cNvSpPr txBox="1"/>
          <p:nvPr/>
        </p:nvSpPr>
        <p:spPr>
          <a:xfrm>
            <a:off x="10277551" y="2272936"/>
            <a:ext cx="108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NEXRAD Product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00342-C1AB-465B-A7BC-5E34DFC08802}"/>
              </a:ext>
            </a:extLst>
          </p:cNvPr>
          <p:cNvSpPr txBox="1"/>
          <p:nvPr/>
        </p:nvSpPr>
        <p:spPr>
          <a:xfrm>
            <a:off x="10268791" y="3222791"/>
            <a:ext cx="108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Radar Scan Angle Tilt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B49A2-D653-43E8-B509-B499196CD4A0}"/>
              </a:ext>
            </a:extLst>
          </p:cNvPr>
          <p:cNvSpPr txBox="1"/>
          <p:nvPr/>
        </p:nvSpPr>
        <p:spPr>
          <a:xfrm>
            <a:off x="10214957" y="4611589"/>
            <a:ext cx="108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Radar Scan Details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6BB82A-519C-4AA6-AA13-94FB4416D283}"/>
              </a:ext>
            </a:extLst>
          </p:cNvPr>
          <p:cNvSpPr txBox="1"/>
          <p:nvPr/>
        </p:nvSpPr>
        <p:spPr>
          <a:xfrm>
            <a:off x="10183092" y="6100273"/>
            <a:ext cx="167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until next update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A7987-6274-4082-97BF-B5A0D9F528B8}"/>
              </a:ext>
            </a:extLst>
          </p:cNvPr>
          <p:cNvSpPr txBox="1"/>
          <p:nvPr/>
        </p:nvSpPr>
        <p:spPr>
          <a:xfrm>
            <a:off x="3770342" y="6423438"/>
            <a:ext cx="446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Measurements/Lat-Lon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791826-00B4-45F7-ABAA-354B4F3C507A}"/>
              </a:ext>
            </a:extLst>
          </p:cNvPr>
          <p:cNvSpPr/>
          <p:nvPr/>
        </p:nvSpPr>
        <p:spPr>
          <a:xfrm>
            <a:off x="3257006" y="853440"/>
            <a:ext cx="2838994" cy="209006"/>
          </a:xfrm>
          <a:prstGeom prst="ellips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7A02C-70E2-4638-93C9-A03D2DC83204}"/>
              </a:ext>
            </a:extLst>
          </p:cNvPr>
          <p:cNvSpPr txBox="1"/>
          <p:nvPr/>
        </p:nvSpPr>
        <p:spPr>
          <a:xfrm>
            <a:off x="4257649" y="545218"/>
            <a:ext cx="175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Radar products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D5AF4B-D931-4536-889C-6D64C96E7B4F}"/>
              </a:ext>
            </a:extLst>
          </p:cNvPr>
          <p:cNvSpPr/>
          <p:nvPr/>
        </p:nvSpPr>
        <p:spPr>
          <a:xfrm>
            <a:off x="2369574" y="1062446"/>
            <a:ext cx="675897" cy="209006"/>
          </a:xfrm>
          <a:prstGeom prst="ellips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DDDC5A-83A9-47EA-8436-2B6FFA33803B}"/>
              </a:ext>
            </a:extLst>
          </p:cNvPr>
          <p:cNvSpPr txBox="1"/>
          <p:nvPr/>
        </p:nvSpPr>
        <p:spPr>
          <a:xfrm>
            <a:off x="1360170" y="923108"/>
            <a:ext cx="119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Polling tools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D8204A-6190-4377-9AE6-62B4205F785D}"/>
              </a:ext>
            </a:extLst>
          </p:cNvPr>
          <p:cNvSpPr/>
          <p:nvPr/>
        </p:nvSpPr>
        <p:spPr>
          <a:xfrm>
            <a:off x="3045471" y="1062446"/>
            <a:ext cx="1009404" cy="20371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9D4547-43B7-4246-A9CE-C84022BEF3E0}"/>
              </a:ext>
            </a:extLst>
          </p:cNvPr>
          <p:cNvSpPr txBox="1"/>
          <p:nvPr/>
        </p:nvSpPr>
        <p:spPr>
          <a:xfrm>
            <a:off x="1451583" y="1755128"/>
            <a:ext cx="100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Radar Loop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7A49DC-5617-42EB-957C-CA750A07D79F}"/>
              </a:ext>
            </a:extLst>
          </p:cNvPr>
          <p:cNvCxnSpPr>
            <a:cxnSpLocks/>
          </p:cNvCxnSpPr>
          <p:nvPr/>
        </p:nvCxnSpPr>
        <p:spPr>
          <a:xfrm flipV="1">
            <a:off x="2283875" y="1323082"/>
            <a:ext cx="1190845" cy="755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D6CDAFB1-F4D3-4EC9-8A49-B0F0BDB2A2E6}"/>
              </a:ext>
            </a:extLst>
          </p:cNvPr>
          <p:cNvSpPr/>
          <p:nvPr/>
        </p:nvSpPr>
        <p:spPr>
          <a:xfrm>
            <a:off x="4789714" y="4833257"/>
            <a:ext cx="600892" cy="56605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CE630E-947F-49CF-82BB-632D304E973C}"/>
              </a:ext>
            </a:extLst>
          </p:cNvPr>
          <p:cNvCxnSpPr>
            <a:endCxn id="27" idx="2"/>
          </p:cNvCxnSpPr>
          <p:nvPr/>
        </p:nvCxnSpPr>
        <p:spPr>
          <a:xfrm>
            <a:off x="1593669" y="5059680"/>
            <a:ext cx="3196045" cy="5660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36838CF-1F74-4649-BE2C-BE5DED9873A0}"/>
              </a:ext>
            </a:extLst>
          </p:cNvPr>
          <p:cNvSpPr txBox="1"/>
          <p:nvPr/>
        </p:nvSpPr>
        <p:spPr>
          <a:xfrm>
            <a:off x="383968" y="4654620"/>
            <a:ext cx="1220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Radar Sites (active RED dot)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CF68DB2-5ED6-4D52-B9C2-BAEAE33E0EEF}"/>
              </a:ext>
            </a:extLst>
          </p:cNvPr>
          <p:cNvSpPr/>
          <p:nvPr/>
        </p:nvSpPr>
        <p:spPr>
          <a:xfrm>
            <a:off x="4054875" y="1062446"/>
            <a:ext cx="636568" cy="20371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6D7A55-8E75-4D0F-8F5D-5A22E1892FCD}"/>
              </a:ext>
            </a:extLst>
          </p:cNvPr>
          <p:cNvCxnSpPr/>
          <p:nvPr/>
        </p:nvCxnSpPr>
        <p:spPr>
          <a:xfrm flipV="1">
            <a:off x="1968137" y="1323081"/>
            <a:ext cx="2289512" cy="197746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C5C21AC-0DDF-46C1-837D-5C0587F25691}"/>
              </a:ext>
            </a:extLst>
          </p:cNvPr>
          <p:cNvSpPr txBox="1"/>
          <p:nvPr/>
        </p:nvSpPr>
        <p:spPr>
          <a:xfrm>
            <a:off x="919066" y="3120130"/>
            <a:ext cx="119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Cross-section tools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FFF0C98-ECA1-48F0-B8D1-274362388054}"/>
              </a:ext>
            </a:extLst>
          </p:cNvPr>
          <p:cNvSpPr/>
          <p:nvPr/>
        </p:nvSpPr>
        <p:spPr>
          <a:xfrm>
            <a:off x="4606834" y="1062446"/>
            <a:ext cx="636568" cy="203719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8EC2CB7-4806-44C1-A1E6-E48771E854B0}"/>
              </a:ext>
            </a:extLst>
          </p:cNvPr>
          <p:cNvCxnSpPr>
            <a:cxnSpLocks/>
            <a:stCxn id="38" idx="2"/>
            <a:endCxn id="35" idx="1"/>
          </p:cNvCxnSpPr>
          <p:nvPr/>
        </p:nvCxnSpPr>
        <p:spPr>
          <a:xfrm>
            <a:off x="4359485" y="468721"/>
            <a:ext cx="340572" cy="623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9ACB21F-C381-4E5B-B4F2-411B2E95629D}"/>
              </a:ext>
            </a:extLst>
          </p:cNvPr>
          <p:cNvSpPr txBox="1"/>
          <p:nvPr/>
        </p:nvSpPr>
        <p:spPr>
          <a:xfrm>
            <a:off x="3945406" y="99389"/>
            <a:ext cx="82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Zoom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CC3ABEB-F295-44CF-884C-43D04FEF03C2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5457008" y="445240"/>
            <a:ext cx="213976" cy="719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816E193-F2F2-4DF5-9D93-DFF186913809}"/>
              </a:ext>
            </a:extLst>
          </p:cNvPr>
          <p:cNvSpPr txBox="1"/>
          <p:nvPr/>
        </p:nvSpPr>
        <p:spPr>
          <a:xfrm>
            <a:off x="4671558" y="137463"/>
            <a:ext cx="199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Storm Motion Vector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029CE8-3714-4919-9416-2F219519DF25}"/>
              </a:ext>
            </a:extLst>
          </p:cNvPr>
          <p:cNvCxnSpPr>
            <a:cxnSpLocks/>
          </p:cNvCxnSpPr>
          <p:nvPr/>
        </p:nvCxnSpPr>
        <p:spPr>
          <a:xfrm flipH="1">
            <a:off x="5700847" y="737419"/>
            <a:ext cx="744339" cy="403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44F3356-ED94-4944-A4A3-860D1B010F32}"/>
              </a:ext>
            </a:extLst>
          </p:cNvPr>
          <p:cNvSpPr txBox="1"/>
          <p:nvPr/>
        </p:nvSpPr>
        <p:spPr>
          <a:xfrm>
            <a:off x="5754227" y="513806"/>
            <a:ext cx="1376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Smoothing/</a:t>
            </a:r>
            <a:r>
              <a:rPr lang="en-US" sz="1200" dirty="0" err="1"/>
              <a:t>Dealias</a:t>
            </a:r>
            <a:endParaRPr lang="en-US" sz="12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AD0FD16-11AC-4BB9-8A6C-614B799E54DB}"/>
              </a:ext>
            </a:extLst>
          </p:cNvPr>
          <p:cNvSpPr/>
          <p:nvPr/>
        </p:nvSpPr>
        <p:spPr>
          <a:xfrm>
            <a:off x="7130628" y="1046082"/>
            <a:ext cx="3154299" cy="27699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13CBB2-645C-4443-9A08-A5FA008C47B8}"/>
              </a:ext>
            </a:extLst>
          </p:cNvPr>
          <p:cNvCxnSpPr/>
          <p:nvPr/>
        </p:nvCxnSpPr>
        <p:spPr>
          <a:xfrm flipH="1">
            <a:off x="10214957" y="649721"/>
            <a:ext cx="409500" cy="442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9619720-951B-44B8-BE78-117984678A70}"/>
              </a:ext>
            </a:extLst>
          </p:cNvPr>
          <p:cNvSpPr txBox="1"/>
          <p:nvPr/>
        </p:nvSpPr>
        <p:spPr>
          <a:xfrm>
            <a:off x="10581611" y="137967"/>
            <a:ext cx="111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Show Warnings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013D53C-82C2-4895-834B-7D3E0EB7CB49}"/>
              </a:ext>
            </a:extLst>
          </p:cNvPr>
          <p:cNvSpPr/>
          <p:nvPr/>
        </p:nvSpPr>
        <p:spPr>
          <a:xfrm>
            <a:off x="6004325" y="1046082"/>
            <a:ext cx="1040604" cy="231075"/>
          </a:xfrm>
          <a:prstGeom prst="ellipse">
            <a:avLst/>
          </a:prstGeom>
          <a:noFill/>
          <a:ln w="19050">
            <a:solidFill>
              <a:srgbClr val="B90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10940AD-96A8-4A80-9457-18E014D3A2C6}"/>
              </a:ext>
            </a:extLst>
          </p:cNvPr>
          <p:cNvCxnSpPr>
            <a:endCxn id="62" idx="7"/>
          </p:cNvCxnSpPr>
          <p:nvPr/>
        </p:nvCxnSpPr>
        <p:spPr>
          <a:xfrm flipH="1">
            <a:off x="6892536" y="348343"/>
            <a:ext cx="535875" cy="731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80A745A-6902-4C6E-AA05-D58604466212}"/>
              </a:ext>
            </a:extLst>
          </p:cNvPr>
          <p:cNvSpPr txBox="1"/>
          <p:nvPr/>
        </p:nvSpPr>
        <p:spPr>
          <a:xfrm>
            <a:off x="7303199" y="135804"/>
            <a:ext cx="242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905AC"/>
                </a:solidFill>
              </a:rPr>
              <a:t>Show radar data, hail est., TVS, LSRs, P-Type, Marker</a:t>
            </a:r>
          </a:p>
        </p:txBody>
      </p:sp>
    </p:spTree>
    <p:extLst>
      <p:ext uri="{BB962C8B-B14F-4D97-AF65-F5344CB8AC3E}">
        <p14:creationId xmlns:p14="http://schemas.microsoft.com/office/powerpoint/2010/main" val="132279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1A8E-114E-46A0-A0D8-F3EAD82D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9487"/>
            <a:ext cx="12191999" cy="69425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GR2Analyst Initial Setup – Data Feed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E5C25-D371-4E7B-A4CD-82624CC5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09" y="1002891"/>
            <a:ext cx="5965723" cy="52920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Following the GR2Analyst install, open the application and begin the setup process.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be prompted to select a data feed. If you do not have the option to select a default, manually enter the Iowa State feed: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http://mesonet-nexrad.agron.iastate.edu/level2/raw/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can be modified later by stopping polling, going into File &gt; Configure Polling.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Resume polling by clicking the resume button.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B01447-C61E-4E9A-8649-5388F89845B8}"/>
              </a:ext>
            </a:extLst>
          </p:cNvPr>
          <p:cNvGrpSpPr/>
          <p:nvPr/>
        </p:nvGrpSpPr>
        <p:grpSpPr>
          <a:xfrm>
            <a:off x="6609806" y="1643751"/>
            <a:ext cx="5070857" cy="4521918"/>
            <a:chOff x="6313714" y="772896"/>
            <a:chExt cx="5366949" cy="47000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0B704F-6C8F-475E-BF2D-3D0E4C76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5348" y="1824883"/>
              <a:ext cx="4655315" cy="364807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76C207F-F36D-4A1D-9771-4719B8B71ED1}"/>
                </a:ext>
              </a:extLst>
            </p:cNvPr>
            <p:cNvSpPr/>
            <p:nvPr/>
          </p:nvSpPr>
          <p:spPr>
            <a:xfrm>
              <a:off x="7437120" y="2203269"/>
              <a:ext cx="261257" cy="27867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AF268BC-8071-4D8F-8167-18A6D8FFFC89}"/>
                </a:ext>
              </a:extLst>
            </p:cNvPr>
            <p:cNvCxnSpPr>
              <a:endCxn id="8" idx="7"/>
            </p:cNvCxnSpPr>
            <p:nvPr/>
          </p:nvCxnSpPr>
          <p:spPr>
            <a:xfrm flipH="1">
              <a:off x="7660117" y="1497874"/>
              <a:ext cx="360477" cy="7462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A037F7-4B96-461C-A127-2455E052BFAA}"/>
                </a:ext>
              </a:extLst>
            </p:cNvPr>
            <p:cNvSpPr txBox="1"/>
            <p:nvPr/>
          </p:nvSpPr>
          <p:spPr>
            <a:xfrm>
              <a:off x="7327736" y="1156091"/>
              <a:ext cx="1706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Stop Polling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895F0B-4DBA-4036-8B26-3E634B8054D0}"/>
                </a:ext>
              </a:extLst>
            </p:cNvPr>
            <p:cNvSpPr/>
            <p:nvPr/>
          </p:nvSpPr>
          <p:spPr>
            <a:xfrm>
              <a:off x="7025348" y="2203269"/>
              <a:ext cx="302388" cy="278674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7BB7EC6-DF3D-465B-B63E-AED17423D8F2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7167154" y="1142228"/>
              <a:ext cx="0" cy="10610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1FCB3-B256-4AF8-B7C2-DB90726ABE0E}"/>
                </a:ext>
              </a:extLst>
            </p:cNvPr>
            <p:cNvSpPr txBox="1"/>
            <p:nvPr/>
          </p:nvSpPr>
          <p:spPr>
            <a:xfrm>
              <a:off x="6313714" y="772896"/>
              <a:ext cx="1706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Resume Polling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B6829D-6257-498D-9852-BB664A2884F1}"/>
                </a:ext>
              </a:extLst>
            </p:cNvPr>
            <p:cNvSpPr/>
            <p:nvPr/>
          </p:nvSpPr>
          <p:spPr>
            <a:xfrm>
              <a:off x="7167154" y="2847703"/>
              <a:ext cx="2586446" cy="5812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332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1A8E-114E-46A0-A0D8-F3EAD82D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487"/>
            <a:ext cx="12192000" cy="893404"/>
          </a:xfrm>
        </p:spPr>
        <p:txBody>
          <a:bodyPr/>
          <a:lstStyle/>
          <a:p>
            <a:pPr algn="ctr"/>
            <a:r>
              <a:rPr lang="en-US" b="1" dirty="0"/>
              <a:t>Early Alert License Key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E5C25-D371-4E7B-A4CD-82624CC5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2890"/>
            <a:ext cx="6988277" cy="5624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Early Alert Key can be found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 (EA login required) - use the </a:t>
            </a:r>
            <a:r>
              <a:rPr lang="en-US" b="1" dirty="0"/>
              <a:t>New Key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GR2 Analyst, go to Help &gt; About &gt; and click on the option to enter the product key (if you are updating, it may show as “New Key”). This is </a:t>
            </a:r>
            <a:r>
              <a:rPr lang="en-US" u="sng" dirty="0"/>
              <a:t>not</a:t>
            </a:r>
            <a:r>
              <a:rPr lang="en-US" dirty="0"/>
              <a:t> required if your GR2 is already registered.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window also shows the current version of GR2 Analyst. </a:t>
            </a:r>
            <a:r>
              <a:rPr lang="en-US" b="1" i="1" dirty="0"/>
              <a:t>Users in April 2021 should have the latest version 2.92 (which includes terminal radar data).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20462-CC5D-4025-9C56-1EC140D63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614" y="1769243"/>
            <a:ext cx="3985101" cy="33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1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4E710-22E5-40AC-824E-95EE62D0F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74"/>
            <a:ext cx="12192000" cy="880201"/>
          </a:xfrm>
        </p:spPr>
        <p:txBody>
          <a:bodyPr/>
          <a:lstStyle/>
          <a:p>
            <a:pPr algn="ctr"/>
            <a:r>
              <a:rPr lang="en-US" b="1" dirty="0"/>
              <a:t>Warning Color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F4AA7-DEB1-49CA-8F5C-B41BE76F0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45" y="1062751"/>
            <a:ext cx="5190097" cy="10972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Access Warning settings by clicking View &gt; Warning Settings.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Default used by Early Alert MetTeam: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8CC5D-87A5-42B4-83A8-8EF9ADD1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70" y="2422177"/>
            <a:ext cx="4133850" cy="3876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CDC64-801D-4A2B-9D3B-7D843300F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8684" y="1194905"/>
            <a:ext cx="6046171" cy="2454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F9E1D-2042-453A-9F48-6F94EFDB8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644" y="3840764"/>
            <a:ext cx="7423356" cy="30172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431677-E9C6-4C00-9EE6-DC7DDDE8FF32}"/>
              </a:ext>
            </a:extLst>
          </p:cNvPr>
          <p:cNvCxnSpPr>
            <a:cxnSpLocks/>
          </p:cNvCxnSpPr>
          <p:nvPr/>
        </p:nvCxnSpPr>
        <p:spPr>
          <a:xfrm flipV="1">
            <a:off x="2699657" y="2467897"/>
            <a:ext cx="3239027" cy="2928351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6E7F81-D4D9-4F7F-9379-E493BF627B5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699657" y="5349382"/>
            <a:ext cx="2068987" cy="354732"/>
          </a:xfrm>
          <a:prstGeom prst="straightConnector1">
            <a:avLst/>
          </a:prstGeom>
          <a:ln w="38100">
            <a:solidFill>
              <a:srgbClr val="F018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344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D7A704109824F9042C7EA9B6E657B" ma:contentTypeVersion="13" ma:contentTypeDescription="Create a new document." ma:contentTypeScope="" ma:versionID="a81a8df1109c4d17ad17deaa088f83b5">
  <xsd:schema xmlns:xsd="http://www.w3.org/2001/XMLSchema" xmlns:xs="http://www.w3.org/2001/XMLSchema" xmlns:p="http://schemas.microsoft.com/office/2006/metadata/properties" xmlns:ns2="0767d43f-942e-4ebb-ad4d-df0dcef39f73" xmlns:ns3="56983e15-cf66-49d1-ae6a-8fc16becebf0" targetNamespace="http://schemas.microsoft.com/office/2006/metadata/properties" ma:root="true" ma:fieldsID="57f40ce4f5b840be706e5e38b51c949e" ns2:_="" ns3:_="">
    <xsd:import namespace="0767d43f-942e-4ebb-ad4d-df0dcef39f73"/>
    <xsd:import namespace="56983e15-cf66-49d1-ae6a-8fc16beceb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7d43f-942e-4ebb-ad4d-df0dcef39f7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983e15-cf66-49d1-ae6a-8fc16bece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1FD3EC-B834-47F0-950A-1F43C7BCD9B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FA1C74-00C1-4BD6-8F5A-08BE374AD1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78CCA1-5198-4BBF-8CFE-CB72FBEE70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67d43f-942e-4ebb-ad4d-df0dcef39f73"/>
    <ds:schemaRef ds:uri="56983e15-cf66-49d1-ae6a-8fc16beceb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2091</Words>
  <Application>Microsoft Office PowerPoint</Application>
  <PresentationFormat>Widescreen</PresentationFormat>
  <Paragraphs>193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Early Alert GR2 Analyst Installation Guide</vt:lpstr>
      <vt:lpstr>About GR2 Analyst</vt:lpstr>
      <vt:lpstr>Installing GR2 Analyst</vt:lpstr>
      <vt:lpstr>Installing GR2 Analyst (..cont.)</vt:lpstr>
      <vt:lpstr>GR2 Analyst Install Wizard</vt:lpstr>
      <vt:lpstr>PowerPoint Presentation</vt:lpstr>
      <vt:lpstr>GR2Analyst Initial Setup – Data Feed</vt:lpstr>
      <vt:lpstr>Early Alert License Key Submission</vt:lpstr>
      <vt:lpstr>Warning Color Settings</vt:lpstr>
      <vt:lpstr>Active Warnings Window</vt:lpstr>
      <vt:lpstr>Active Warnings Window</vt:lpstr>
      <vt:lpstr>Four-Panel View</vt:lpstr>
      <vt:lpstr>Setting Panel Views</vt:lpstr>
      <vt:lpstr>Editing Color Tables</vt:lpstr>
      <vt:lpstr>Modified Color Table Files</vt:lpstr>
      <vt:lpstr>Smoothing</vt:lpstr>
      <vt:lpstr>Using Placefiles</vt:lpstr>
      <vt:lpstr>Adding Placefiles</vt:lpstr>
      <vt:lpstr>Placefiles Sources – Build YOUR library!</vt:lpstr>
      <vt:lpstr>NOAA Radar Sites vs. Terminal Radars</vt:lpstr>
      <vt:lpstr>Adding Specialized Radar Sites</vt:lpstr>
      <vt:lpstr>Warning Product Glossary</vt:lpstr>
      <vt:lpstr>Radar Products Glossary RED text denotes commonly used</vt:lpstr>
      <vt:lpstr>Additional GR2 Analyst Tutorials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Alert GR2 Analyst Installation Guide</dc:title>
  <dc:creator>Shae McLamb | EA MET</dc:creator>
  <cp:lastModifiedBy>Shae McLamb | EA MET</cp:lastModifiedBy>
  <cp:revision>40</cp:revision>
  <dcterms:created xsi:type="dcterms:W3CDTF">2021-04-06T12:11:46Z</dcterms:created>
  <dcterms:modified xsi:type="dcterms:W3CDTF">2021-06-18T17:59:58Z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0x010100F1ED7A704109824F9042C7EA9B6E657B</vt:lpwstr>
  </property>
</Properties>
</file>